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41A3D8-3A48-4191-97F1-A7BC22C3B1DF}" v="41" dt="2021-09-23T21:59:05.751"/>
    <p1510:client id="{9CC2BEF2-D0C5-4488-8F27-F6E80F9B66C0}" v="11" dt="2021-09-24T14:14:02.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5" autoAdjust="0"/>
    <p:restoredTop sz="95324" autoAdjust="0"/>
  </p:normalViewPr>
  <p:slideViewPr>
    <p:cSldViewPr snapToGrid="0">
      <p:cViewPr varScale="1">
        <p:scale>
          <a:sx n="59" d="100"/>
          <a:sy n="59" d="100"/>
        </p:scale>
        <p:origin x="1564" y="28"/>
      </p:cViewPr>
      <p:guideLst/>
    </p:cSldViewPr>
  </p:slideViewPr>
  <p:notesTextViewPr>
    <p:cViewPr>
      <p:scale>
        <a:sx n="3" d="2"/>
        <a:sy n="3" d="2"/>
      </p:scale>
      <p:origin x="0" y="0"/>
    </p:cViewPr>
  </p:notesTextViewPr>
  <p:notesViewPr>
    <p:cSldViewPr snapToGrid="0">
      <p:cViewPr varScale="1">
        <p:scale>
          <a:sx n="82" d="100"/>
          <a:sy n="82" d="100"/>
        </p:scale>
        <p:origin x="21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38D6FE3C-34D8-4B4B-9273-D907B0A3B964}" type="datetimeFigureOut">
              <a:rPr lang="en-US"/>
              <a:t>9/24/2021</a:t>
            </a:fld>
            <a:endParaRPr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D0FF5F4-5691-49AF-9E16-FB22826F7264}" type="datetimeFigureOut">
              <a:rPr lang="en-US"/>
              <a:t>9/24/2021</a:t>
            </a:fld>
            <a:endParaRPr dirty="0"/>
          </a:p>
        </p:txBody>
      </p:sp>
      <p:sp>
        <p:nvSpPr>
          <p:cNvPr id="4" name="Slide Image Placeholder 3"/>
          <p:cNvSpPr>
            <a:spLocks noGrp="1" noRot="1" noChangeAspect="1"/>
          </p:cNvSpPr>
          <p:nvPr>
            <p:ph type="sldImg" idx="2"/>
          </p:nvPr>
        </p:nvSpPr>
        <p:spPr>
          <a:xfrm>
            <a:off x="1457325" y="1154113"/>
            <a:ext cx="4035425" cy="3117850"/>
          </a:xfrm>
          <a:prstGeom prst="rect">
            <a:avLst/>
          </a:prstGeom>
          <a:noFill/>
          <a:ln w="12700">
            <a:solidFill>
              <a:prstClr val="black"/>
            </a:solidFill>
          </a:ln>
        </p:spPr>
        <p:txBody>
          <a:bodyPr vert="horz" lIns="92492" tIns="46246" rIns="92492" bIns="46246" rtlCol="0" anchor="ctr"/>
          <a:lstStyle/>
          <a:p>
            <a:endParaRPr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dirty="0"/>
          </a:p>
        </p:txBody>
      </p:sp>
    </p:spTree>
    <p:extLst>
      <p:ext uri="{BB962C8B-B14F-4D97-AF65-F5344CB8AC3E}">
        <p14:creationId xmlns:p14="http://schemas.microsoft.com/office/powerpoint/2010/main" val="91551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dirty="0"/>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t>
            </a:r>
            <a:r>
              <a:rPr dirty="0"/>
              <a:t>ame</a:t>
            </a:r>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B</a:t>
            </a:r>
            <a:r>
              <a:rPr dirty="0"/>
              <a:t>usiness </a:t>
            </a:r>
            <a:r>
              <a:rPr lang="en-US" dirty="0"/>
              <a:t>A</a:t>
            </a:r>
            <a:r>
              <a:rPr dirty="0"/>
              <a:t>ddress</a:t>
            </a:r>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Recipient Name</a:t>
            </a:r>
            <a:br>
              <a:rPr lang="en-US" dirty="0"/>
            </a:br>
            <a:r>
              <a:rPr lang="en-US" dirty="0"/>
              <a:t>Address</a:t>
            </a:r>
            <a:br>
              <a:rPr lang="en-US" dirty="0"/>
            </a:br>
            <a:r>
              <a:rPr lang="en-US" dirty="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50000"/>
                  </a:schemeClr>
                </a:solidFill>
                <a:latin typeface="+mj-lt"/>
              </a:rPr>
              <a:t>PLACE STAMP HERE</a:t>
            </a:r>
          </a:p>
        </p:txBody>
      </p:sp>
      <p:sp>
        <p:nvSpPr>
          <p:cNvPr id="16" name="Picture Placeholder 11"/>
          <p:cNvSpPr>
            <a:spLocks noGrp="1"/>
          </p:cNvSpPr>
          <p:nvPr>
            <p:ph type="pic" sz="quarter" idx="24"/>
          </p:nvPr>
        </p:nvSpPr>
        <p:spPr>
          <a:xfrm>
            <a:off x="7050024" y="6638544"/>
            <a:ext cx="822960" cy="393192"/>
          </a:xfrm>
        </p:spPr>
        <p:txBody>
          <a:bodyPr lIns="0" tIns="0" rIns="0" bIns="0">
            <a:normAutofit/>
          </a:bodyPr>
          <a:lstStyle>
            <a:lvl1pPr marL="0" indent="0" algn="ctr">
              <a:buNone/>
              <a:defRPr sz="800">
                <a:solidFill>
                  <a:schemeClr val="tx1"/>
                </a:solidFill>
              </a:defRPr>
            </a:lvl1pPr>
          </a:lstStyle>
          <a:p>
            <a:r>
              <a:rPr lang="en-US" dirty="0"/>
              <a:t>Click icon to add picture</a:t>
            </a:r>
            <a:endParaRPr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dirty="0"/>
              <a:t>Click icon to add picture</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dirty="0"/>
              <a:t>Click icon to add picture</a:t>
            </a:r>
            <a:endParaRPr dirty="0"/>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text</a:t>
            </a:r>
          </a:p>
        </p:txBody>
      </p:sp>
      <p:sp>
        <p:nvSpPr>
          <p:cNvPr id="3" name="Text Placeholder 2"/>
          <p:cNvSpPr>
            <a:spLocks noGrp="1"/>
          </p:cNvSpPr>
          <p:nvPr>
            <p:ph type="body" sz="quarter" idx="54" hasCustomPrompt="1"/>
          </p:nvPr>
        </p:nvSpPr>
        <p:spPr>
          <a:xfrm>
            <a:off x="365760" y="3163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
        <p:nvSpPr>
          <p:cNvPr id="32" name="Text Placeholder 2"/>
          <p:cNvSpPr>
            <a:spLocks noGrp="1"/>
          </p:cNvSpPr>
          <p:nvPr>
            <p:ph type="body" sz="quarter" idx="55" hasCustomPrompt="1"/>
          </p:nvPr>
        </p:nvSpPr>
        <p:spPr>
          <a:xfrm>
            <a:off x="3749040" y="877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
        <p:nvSpPr>
          <p:cNvPr id="33" name="Text Placeholder 2"/>
          <p:cNvSpPr>
            <a:spLocks noGrp="1"/>
          </p:cNvSpPr>
          <p:nvPr>
            <p:ph type="body" sz="quarter" idx="56" hasCustomPrompt="1"/>
          </p:nvPr>
        </p:nvSpPr>
        <p:spPr>
          <a:xfrm>
            <a:off x="7132320" y="2697480"/>
            <a:ext cx="256032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endParaRPr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9/24/2021</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ookshare.org/cms/" TargetMode="External"/><Relationship Id="rId2" Type="http://schemas.openxmlformats.org/officeDocument/2006/relationships/hyperlink" Target="https://tea.texas.gov/sites/default/files/2018-Dyslexia-Handbook_Approved_Accomodated_12_11_2018.pdf"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fif"/><Relationship Id="rId4" Type="http://schemas.openxmlformats.org/officeDocument/2006/relationships/hyperlink" Target="https://learningall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110177" y="95366"/>
            <a:ext cx="3034569" cy="324312"/>
          </a:xfrm>
        </p:spPr>
        <p:txBody>
          <a:bodyPr/>
          <a:lstStyle/>
          <a:p>
            <a:r>
              <a:rPr lang="en-US" sz="2000" dirty="0">
                <a:solidFill>
                  <a:srgbClr val="0070C0"/>
                </a:solidFill>
                <a:latin typeface="Georgia"/>
              </a:rPr>
              <a:t>Characteristics of Dyslexia</a:t>
            </a:r>
          </a:p>
        </p:txBody>
      </p:sp>
      <p:sp>
        <p:nvSpPr>
          <p:cNvPr id="34" name="Text Placeholder 33"/>
          <p:cNvSpPr>
            <a:spLocks noGrp="1"/>
          </p:cNvSpPr>
          <p:nvPr>
            <p:ph type="body" sz="quarter" idx="19"/>
          </p:nvPr>
        </p:nvSpPr>
        <p:spPr>
          <a:xfrm>
            <a:off x="193356" y="431296"/>
            <a:ext cx="2930846" cy="7285653"/>
          </a:xfrm>
          <a:solidFill>
            <a:schemeClr val="bg1"/>
          </a:solidFill>
        </p:spPr>
        <p:txBody>
          <a:bodyPr/>
          <a:lstStyle/>
          <a:p>
            <a:pPr algn="ctr">
              <a:spcBef>
                <a:spcPts val="0"/>
              </a:spcBef>
            </a:pPr>
            <a:r>
              <a:rPr lang="en-US" sz="800" b="1" dirty="0">
                <a:solidFill>
                  <a:schemeClr val="tx1"/>
                </a:solidFill>
                <a:latin typeface="Georgia" panose="02040502050405020303" pitchFamily="18" charset="0"/>
              </a:rPr>
              <a:t>Preschool</a:t>
            </a:r>
            <a:r>
              <a:rPr lang="en-US" sz="800" dirty="0">
                <a:solidFill>
                  <a:schemeClr val="tx1"/>
                </a:solidFill>
                <a:latin typeface="Georgia" panose="02040502050405020303" pitchFamily="18" charset="0"/>
              </a:rPr>
              <a:t> </a:t>
            </a:r>
          </a:p>
          <a:p>
            <a:pPr>
              <a:spcBef>
                <a:spcPts val="0"/>
              </a:spcBef>
            </a:pPr>
            <a:r>
              <a:rPr lang="en-US" sz="800" dirty="0">
                <a:solidFill>
                  <a:schemeClr val="tx1"/>
                </a:solidFill>
                <a:latin typeface="Georgia" panose="02040502050405020303" pitchFamily="18" charset="0"/>
              </a:rPr>
              <a:t>• Delay in learning to talk </a:t>
            </a:r>
          </a:p>
          <a:p>
            <a:pPr>
              <a:spcBef>
                <a:spcPts val="0"/>
              </a:spcBef>
            </a:pPr>
            <a:r>
              <a:rPr lang="en-US" sz="800" dirty="0">
                <a:solidFill>
                  <a:schemeClr val="tx1"/>
                </a:solidFill>
                <a:latin typeface="Georgia" panose="02040502050405020303" pitchFamily="18" charset="0"/>
              </a:rPr>
              <a:t>• Difficulty with rhyming </a:t>
            </a:r>
          </a:p>
          <a:p>
            <a:pPr>
              <a:spcBef>
                <a:spcPts val="0"/>
              </a:spcBef>
            </a:pPr>
            <a:r>
              <a:rPr lang="en-US" sz="800" dirty="0">
                <a:solidFill>
                  <a:schemeClr val="tx1"/>
                </a:solidFill>
                <a:latin typeface="Georgia" panose="02040502050405020303" pitchFamily="18" charset="0"/>
              </a:rPr>
              <a:t>• Difficulty pronouncing words (e.g., “pusgetti” for “spaghetti,” “mawn lower” for “lawn mower”) </a:t>
            </a:r>
          </a:p>
          <a:p>
            <a:pPr>
              <a:spcBef>
                <a:spcPts val="0"/>
              </a:spcBef>
            </a:pPr>
            <a:r>
              <a:rPr lang="en-US" sz="800" dirty="0">
                <a:solidFill>
                  <a:schemeClr val="tx1"/>
                </a:solidFill>
                <a:latin typeface="Georgia" panose="02040502050405020303" pitchFamily="18" charset="0"/>
              </a:rPr>
              <a:t>• Poor auditory memory for nursery rhymes and chants </a:t>
            </a:r>
          </a:p>
          <a:p>
            <a:pPr>
              <a:spcBef>
                <a:spcPts val="0"/>
              </a:spcBef>
            </a:pPr>
            <a:r>
              <a:rPr lang="en-US" sz="800" dirty="0">
                <a:solidFill>
                  <a:schemeClr val="tx1"/>
                </a:solidFill>
                <a:latin typeface="Georgia" panose="02040502050405020303" pitchFamily="18" charset="0"/>
              </a:rPr>
              <a:t>• Difficulty adding new vocabulary words </a:t>
            </a:r>
          </a:p>
          <a:p>
            <a:pPr>
              <a:spcBef>
                <a:spcPts val="0"/>
              </a:spcBef>
            </a:pPr>
            <a:r>
              <a:rPr lang="en-US" sz="800" dirty="0">
                <a:solidFill>
                  <a:schemeClr val="tx1"/>
                </a:solidFill>
                <a:latin typeface="Georgia" panose="02040502050405020303" pitchFamily="18" charset="0"/>
              </a:rPr>
              <a:t>• Inability to recall the right word (word retrieval) </a:t>
            </a:r>
          </a:p>
          <a:p>
            <a:pPr>
              <a:spcBef>
                <a:spcPts val="0"/>
              </a:spcBef>
            </a:pPr>
            <a:r>
              <a:rPr lang="en-US" sz="800" dirty="0">
                <a:solidFill>
                  <a:schemeClr val="tx1"/>
                </a:solidFill>
                <a:latin typeface="Georgia" panose="02040502050405020303" pitchFamily="18" charset="0"/>
              </a:rPr>
              <a:t>• Trouble learning and naming letters and numbers and remembering the letters in his/ her name </a:t>
            </a:r>
          </a:p>
          <a:p>
            <a:pPr>
              <a:spcBef>
                <a:spcPts val="0"/>
              </a:spcBef>
            </a:pPr>
            <a:r>
              <a:rPr lang="en-US" sz="800" dirty="0">
                <a:solidFill>
                  <a:schemeClr val="tx1"/>
                </a:solidFill>
                <a:latin typeface="Georgia" panose="02040502050405020303" pitchFamily="18" charset="0"/>
              </a:rPr>
              <a:t>• Aversion to print (e.g., doesn’t enjoy following along if a book s read aloud) </a:t>
            </a:r>
          </a:p>
          <a:p>
            <a:pPr>
              <a:spcBef>
                <a:spcPts val="0"/>
              </a:spcBef>
            </a:pPr>
            <a:endParaRPr lang="en-US" sz="800" dirty="0">
              <a:solidFill>
                <a:schemeClr val="tx1"/>
              </a:solidFill>
              <a:latin typeface="Georgia" panose="02040502050405020303" pitchFamily="18" charset="0"/>
            </a:endParaRPr>
          </a:p>
          <a:p>
            <a:pPr algn="ctr">
              <a:spcBef>
                <a:spcPts val="0"/>
              </a:spcBef>
            </a:pPr>
            <a:r>
              <a:rPr lang="en-US" sz="800" b="1" dirty="0">
                <a:solidFill>
                  <a:schemeClr val="tx1"/>
                </a:solidFill>
                <a:latin typeface="Georgia" panose="02040502050405020303" pitchFamily="18" charset="0"/>
              </a:rPr>
              <a:t>Kindergarten and First Grade </a:t>
            </a:r>
          </a:p>
          <a:p>
            <a:pPr>
              <a:spcBef>
                <a:spcPts val="0"/>
              </a:spcBef>
            </a:pPr>
            <a:r>
              <a:rPr lang="en-US" sz="800" dirty="0">
                <a:solidFill>
                  <a:schemeClr val="tx1"/>
                </a:solidFill>
                <a:latin typeface="Georgia" panose="02040502050405020303" pitchFamily="18" charset="0"/>
              </a:rPr>
              <a:t>• Difficulty breaking words into smaller parts, or syllables </a:t>
            </a:r>
          </a:p>
          <a:p>
            <a:pPr>
              <a:spcBef>
                <a:spcPts val="0"/>
              </a:spcBef>
            </a:pPr>
            <a:r>
              <a:rPr lang="en-US" sz="800" dirty="0">
                <a:solidFill>
                  <a:schemeClr val="tx1"/>
                </a:solidFill>
                <a:latin typeface="Georgia" panose="02040502050405020303" pitchFamily="18" charset="0"/>
              </a:rPr>
              <a:t>• Difficulty identifying and manipulating sounds in syllables(e.g., “man” sounded out as /m/ /ă/ /n/) </a:t>
            </a:r>
          </a:p>
          <a:p>
            <a:pPr>
              <a:spcBef>
                <a:spcPts val="0"/>
              </a:spcBef>
            </a:pPr>
            <a:r>
              <a:rPr lang="en-US" sz="800" dirty="0">
                <a:solidFill>
                  <a:schemeClr val="tx1"/>
                </a:solidFill>
                <a:latin typeface="Georgia" panose="02040502050405020303" pitchFamily="18" charset="0"/>
              </a:rPr>
              <a:t>• Difficulty remembering the names of letters and recalling their corresponding sounds </a:t>
            </a:r>
          </a:p>
          <a:p>
            <a:pPr>
              <a:spcBef>
                <a:spcPts val="0"/>
              </a:spcBef>
            </a:pPr>
            <a:r>
              <a:rPr lang="en-US" sz="800" dirty="0">
                <a:solidFill>
                  <a:schemeClr val="tx1"/>
                </a:solidFill>
                <a:latin typeface="Georgia" panose="02040502050405020303" pitchFamily="18" charset="0"/>
              </a:rPr>
              <a:t>• Difficulty decoding single words:(reading in isolation) </a:t>
            </a:r>
          </a:p>
          <a:p>
            <a:pPr>
              <a:spcBef>
                <a:spcPts val="0"/>
              </a:spcBef>
            </a:pPr>
            <a:r>
              <a:rPr lang="en-US" sz="800" dirty="0">
                <a:solidFill>
                  <a:schemeClr val="tx1"/>
                </a:solidFill>
                <a:latin typeface="Georgia" panose="02040502050405020303" pitchFamily="18" charset="0"/>
              </a:rPr>
              <a:t>• Difficulty spelling words the way they sound (phonetically)or remembering letter sequences in very common words seen often in print (e.g., “sed” for “said”) </a:t>
            </a:r>
          </a:p>
          <a:p>
            <a:pPr>
              <a:spcBef>
                <a:spcPts val="0"/>
              </a:spcBef>
            </a:pPr>
            <a:endParaRPr lang="en-US" sz="800" dirty="0">
              <a:solidFill>
                <a:schemeClr val="tx1"/>
              </a:solidFill>
              <a:latin typeface="Georgia" panose="02040502050405020303" pitchFamily="18" charset="0"/>
            </a:endParaRPr>
          </a:p>
          <a:p>
            <a:pPr algn="ctr">
              <a:spcBef>
                <a:spcPts val="0"/>
              </a:spcBef>
            </a:pPr>
            <a:r>
              <a:rPr lang="en-US" sz="800" b="1" dirty="0">
                <a:solidFill>
                  <a:schemeClr val="tx1"/>
                </a:solidFill>
                <a:latin typeface="Georgia" panose="02040502050405020303" pitchFamily="18" charset="0"/>
              </a:rPr>
              <a:t>Second Grade and Third Grade many of the previously described behaviors remain problematic along with the following: </a:t>
            </a:r>
          </a:p>
          <a:p>
            <a:pPr>
              <a:spcBef>
                <a:spcPts val="0"/>
              </a:spcBef>
            </a:pPr>
            <a:r>
              <a:rPr lang="en-US" sz="800" dirty="0">
                <a:solidFill>
                  <a:schemeClr val="tx1"/>
                </a:solidFill>
                <a:latin typeface="Georgia" panose="02040502050405020303" pitchFamily="18" charset="0"/>
              </a:rPr>
              <a:t>• Difficulty recognizing common sight words </a:t>
            </a:r>
          </a:p>
          <a:p>
            <a:pPr>
              <a:spcBef>
                <a:spcPts val="0"/>
              </a:spcBef>
            </a:pPr>
            <a:r>
              <a:rPr lang="en-US" sz="800" dirty="0">
                <a:solidFill>
                  <a:schemeClr val="tx1"/>
                </a:solidFill>
                <a:latin typeface="Georgia" panose="02040502050405020303" pitchFamily="18" charset="0"/>
              </a:rPr>
              <a:t>• Difficulty recalling the correct sounds for letters and letter patterns in reading </a:t>
            </a:r>
          </a:p>
          <a:p>
            <a:pPr>
              <a:spcBef>
                <a:spcPts val="0"/>
              </a:spcBef>
            </a:pPr>
            <a:r>
              <a:rPr lang="en-US" sz="800" dirty="0">
                <a:solidFill>
                  <a:schemeClr val="tx1"/>
                </a:solidFill>
                <a:latin typeface="Georgia" panose="02040502050405020303" pitchFamily="18" charset="0"/>
              </a:rPr>
              <a:t>• Difficulty connecting speech sounds with appropriate letter or letter combinations and omitting letters in words for spelling (e.g., “after” spelled “eftr”) </a:t>
            </a:r>
          </a:p>
          <a:p>
            <a:pPr>
              <a:spcBef>
                <a:spcPts val="0"/>
              </a:spcBef>
            </a:pPr>
            <a:r>
              <a:rPr lang="en-US" sz="800" dirty="0">
                <a:solidFill>
                  <a:schemeClr val="tx1"/>
                </a:solidFill>
                <a:latin typeface="Georgia" panose="02040502050405020303" pitchFamily="18" charset="0"/>
              </a:rPr>
              <a:t>• Difficulty reading fluently </a:t>
            </a:r>
          </a:p>
          <a:p>
            <a:pPr>
              <a:spcBef>
                <a:spcPts val="0"/>
              </a:spcBef>
            </a:pPr>
            <a:r>
              <a:rPr lang="en-US" sz="800" dirty="0">
                <a:solidFill>
                  <a:schemeClr val="tx1"/>
                </a:solidFill>
                <a:latin typeface="Georgia" panose="02040502050405020303" pitchFamily="18" charset="0"/>
              </a:rPr>
              <a:t>• Difficulty decoding unfamiliar words in sentences using knowledge of phonics </a:t>
            </a:r>
          </a:p>
          <a:p>
            <a:pPr>
              <a:spcBef>
                <a:spcPts val="0"/>
              </a:spcBef>
            </a:pPr>
            <a:r>
              <a:rPr lang="en-US" sz="800" dirty="0">
                <a:solidFill>
                  <a:schemeClr val="tx1"/>
                </a:solidFill>
                <a:latin typeface="Georgia" panose="02040502050405020303" pitchFamily="18" charset="0"/>
              </a:rPr>
              <a:t>• Reliance on picture clues, story theme, or guessing at words </a:t>
            </a:r>
          </a:p>
          <a:p>
            <a:pPr>
              <a:spcBef>
                <a:spcPts val="0"/>
              </a:spcBef>
            </a:pPr>
            <a:r>
              <a:rPr lang="en-US" sz="800" dirty="0">
                <a:solidFill>
                  <a:schemeClr val="tx1"/>
                </a:solidFill>
                <a:latin typeface="Georgia" panose="02040502050405020303" pitchFamily="18" charset="0"/>
              </a:rPr>
              <a:t>• Difficulty with written expression </a:t>
            </a:r>
          </a:p>
          <a:p>
            <a:pPr>
              <a:spcBef>
                <a:spcPts val="0"/>
              </a:spcBef>
            </a:pPr>
            <a:endParaRPr lang="en-US" sz="800" dirty="0">
              <a:solidFill>
                <a:schemeClr val="tx1"/>
              </a:solidFill>
              <a:latin typeface="Georgia" panose="02040502050405020303" pitchFamily="18" charset="0"/>
            </a:endParaRPr>
          </a:p>
          <a:p>
            <a:pPr algn="ctr">
              <a:spcBef>
                <a:spcPts val="0"/>
              </a:spcBef>
            </a:pPr>
            <a:r>
              <a:rPr lang="en-US" sz="800" b="1" dirty="0">
                <a:solidFill>
                  <a:schemeClr val="tx1"/>
                </a:solidFill>
                <a:latin typeface="Georgia" panose="02040502050405020303" pitchFamily="18" charset="0"/>
              </a:rPr>
              <a:t>Fourth Grade through Sixth Grade many of the previously described behaviors remain problematic along with the following: </a:t>
            </a:r>
          </a:p>
          <a:p>
            <a:pPr>
              <a:spcBef>
                <a:spcPts val="0"/>
              </a:spcBef>
            </a:pPr>
            <a:r>
              <a:rPr lang="en-US" sz="800" dirty="0">
                <a:solidFill>
                  <a:schemeClr val="tx1"/>
                </a:solidFill>
                <a:latin typeface="Georgia" panose="02040502050405020303" pitchFamily="18" charset="0"/>
              </a:rPr>
              <a:t>• Difficulty reading aloud</a:t>
            </a:r>
          </a:p>
          <a:p>
            <a:pPr>
              <a:spcBef>
                <a:spcPts val="0"/>
              </a:spcBef>
            </a:pPr>
            <a:r>
              <a:rPr lang="en-US" sz="800" dirty="0">
                <a:solidFill>
                  <a:schemeClr val="tx1"/>
                </a:solidFill>
                <a:latin typeface="Georgia" panose="02040502050405020303" pitchFamily="18" charset="0"/>
              </a:rPr>
              <a:t>• Avoidance of reading (particularly for pleasure) </a:t>
            </a:r>
          </a:p>
          <a:p>
            <a:pPr>
              <a:spcBef>
                <a:spcPts val="0"/>
              </a:spcBef>
            </a:pPr>
            <a:r>
              <a:rPr lang="en-US" sz="800" dirty="0">
                <a:solidFill>
                  <a:schemeClr val="tx1"/>
                </a:solidFill>
                <a:latin typeface="Georgia" panose="02040502050405020303" pitchFamily="18" charset="0"/>
              </a:rPr>
              <a:t>• Acquisition of less vocabulary due to reduced independent reading </a:t>
            </a:r>
          </a:p>
          <a:p>
            <a:pPr>
              <a:spcBef>
                <a:spcPts val="0"/>
              </a:spcBef>
            </a:pPr>
            <a:r>
              <a:rPr lang="en-US" sz="800" dirty="0">
                <a:solidFill>
                  <a:schemeClr val="tx1"/>
                </a:solidFill>
                <a:latin typeface="Georgia" panose="02040502050405020303" pitchFamily="18" charset="0"/>
              </a:rPr>
              <a:t>• Use of less complicated words in writing that are easier to spell than more appropriate words (e.g., “big” instead of  “enormous”) </a:t>
            </a:r>
          </a:p>
          <a:p>
            <a:pPr>
              <a:spcBef>
                <a:spcPts val="0"/>
              </a:spcBef>
            </a:pPr>
            <a:r>
              <a:rPr lang="en-US" sz="800" dirty="0">
                <a:solidFill>
                  <a:schemeClr val="tx1"/>
                </a:solidFill>
                <a:latin typeface="Georgia" panose="02040502050405020303" pitchFamily="18" charset="0"/>
              </a:rPr>
              <a:t>• Reliance on listening rather than reading for comprehension</a:t>
            </a:r>
          </a:p>
          <a:p>
            <a:pPr>
              <a:spcBef>
                <a:spcPts val="0"/>
              </a:spcBef>
            </a:pPr>
            <a:endParaRPr lang="en-US" sz="800" dirty="0">
              <a:solidFill>
                <a:schemeClr val="tx1"/>
              </a:solidFill>
              <a:latin typeface="Georgia" panose="02040502050405020303" pitchFamily="18" charset="0"/>
            </a:endParaRPr>
          </a:p>
          <a:p>
            <a:pPr>
              <a:spcBef>
                <a:spcPts val="0"/>
              </a:spcBef>
            </a:pPr>
            <a:endParaRPr lang="en-US" sz="800" dirty="0">
              <a:solidFill>
                <a:schemeClr val="tx1"/>
              </a:solidFill>
              <a:latin typeface="Georgia" panose="02040502050405020303" pitchFamily="18" charset="0"/>
            </a:endParaRPr>
          </a:p>
        </p:txBody>
      </p:sp>
      <p:sp>
        <p:nvSpPr>
          <p:cNvPr id="19" name="Text Placeholder 18"/>
          <p:cNvSpPr>
            <a:spLocks noGrp="1"/>
          </p:cNvSpPr>
          <p:nvPr>
            <p:ph type="body" sz="quarter" idx="21"/>
          </p:nvPr>
        </p:nvSpPr>
        <p:spPr>
          <a:xfrm>
            <a:off x="6815493" y="257522"/>
            <a:ext cx="3019426" cy="2297513"/>
          </a:xfrm>
        </p:spPr>
        <p:txBody>
          <a:bodyPr/>
          <a:lstStyle/>
          <a:p>
            <a:pPr algn="ctr">
              <a:spcBef>
                <a:spcPts val="200"/>
              </a:spcBef>
            </a:pPr>
            <a:endParaRPr lang="en-US" sz="3000" dirty="0">
              <a:solidFill>
                <a:srgbClr val="FF0000"/>
              </a:solidFill>
              <a:latin typeface="Georgia" panose="02040502050405020303" pitchFamily="18" charset="0"/>
            </a:endParaRPr>
          </a:p>
          <a:p>
            <a:pPr algn="ctr">
              <a:spcBef>
                <a:spcPts val="200"/>
              </a:spcBef>
            </a:pPr>
            <a:endParaRPr lang="en-US" sz="3000" dirty="0">
              <a:solidFill>
                <a:srgbClr val="FF0000"/>
              </a:solidFill>
              <a:latin typeface="Georgia" panose="02040502050405020303" pitchFamily="18" charset="0"/>
            </a:endParaRPr>
          </a:p>
          <a:p>
            <a:pPr algn="ctr">
              <a:spcBef>
                <a:spcPts val="200"/>
              </a:spcBef>
            </a:pPr>
            <a:r>
              <a:rPr lang="en-US" sz="3000" dirty="0">
                <a:solidFill>
                  <a:schemeClr val="tx1"/>
                </a:solidFill>
                <a:latin typeface="Georgia" panose="02040502050405020303" pitchFamily="18" charset="0"/>
              </a:rPr>
              <a:t>Karnack ISD</a:t>
            </a:r>
          </a:p>
          <a:p>
            <a:pPr algn="ctr">
              <a:spcBef>
                <a:spcPts val="200"/>
              </a:spcBef>
            </a:pPr>
            <a:endParaRPr lang="en-US" sz="3000" dirty="0">
              <a:solidFill>
                <a:schemeClr val="tx1"/>
              </a:solidFill>
              <a:latin typeface="Georgia" panose="02040502050405020303" pitchFamily="18" charset="0"/>
            </a:endParaRPr>
          </a:p>
          <a:p>
            <a:pPr algn="ctr">
              <a:spcBef>
                <a:spcPts val="200"/>
              </a:spcBef>
            </a:pPr>
            <a:r>
              <a:rPr lang="en-US" sz="3000" dirty="0">
                <a:solidFill>
                  <a:schemeClr val="tx1"/>
                </a:solidFill>
                <a:latin typeface="Georgia" panose="02040502050405020303" pitchFamily="18" charset="0"/>
              </a:rPr>
              <a:t>Dyslexia Awareness for and Parents</a:t>
            </a:r>
          </a:p>
        </p:txBody>
      </p:sp>
      <p:sp>
        <p:nvSpPr>
          <p:cNvPr id="27" name="Text Placeholder 26"/>
          <p:cNvSpPr>
            <a:spLocks noGrp="1"/>
          </p:cNvSpPr>
          <p:nvPr>
            <p:ph type="body" sz="quarter" idx="22"/>
          </p:nvPr>
        </p:nvSpPr>
        <p:spPr>
          <a:xfrm>
            <a:off x="6815493" y="2927032"/>
            <a:ext cx="3011214" cy="546471"/>
          </a:xfrm>
        </p:spPr>
        <p:txBody>
          <a:bodyPr/>
          <a:lstStyle/>
          <a:p>
            <a:pPr algn="ctr"/>
            <a:r>
              <a:rPr lang="en-US" sz="1200" dirty="0">
                <a:latin typeface="Georgia" panose="02040502050405020303" pitchFamily="18" charset="0"/>
                <a:cs typeface="Arial" panose="020B0604020202020204" pitchFamily="34" charset="0"/>
              </a:rPr>
              <a:t>Information for parents about dyslexia in the State of Texas</a:t>
            </a:r>
          </a:p>
        </p:txBody>
      </p:sp>
      <p:sp>
        <p:nvSpPr>
          <p:cNvPr id="14" name="TextBox 13">
            <a:extLst>
              <a:ext uri="{FF2B5EF4-FFF2-40B4-BE49-F238E27FC236}">
                <a16:creationId xmlns:a16="http://schemas.microsoft.com/office/drawing/2014/main" id="{7C31BED6-32BF-A94C-BBBC-537FFED8EA10}"/>
              </a:ext>
            </a:extLst>
          </p:cNvPr>
          <p:cNvSpPr txBox="1"/>
          <p:nvPr/>
        </p:nvSpPr>
        <p:spPr>
          <a:xfrm>
            <a:off x="6957974" y="3506048"/>
            <a:ext cx="2734463" cy="2200602"/>
          </a:xfrm>
          <a:prstGeom prst="rect">
            <a:avLst/>
          </a:prstGeom>
          <a:noFill/>
          <a:ln w="28575">
            <a:solidFill>
              <a:srgbClr val="4472C4"/>
            </a:solidFill>
          </a:ln>
        </p:spPr>
        <p:txBody>
          <a:bodyPr wrap="square" lIns="91440" tIns="45720" rIns="91440" bIns="45720" rtlCol="0" anchor="t">
            <a:spAutoFit/>
          </a:bodyPr>
          <a:lstStyle/>
          <a:p>
            <a:pPr algn="ctr">
              <a:spcBef>
                <a:spcPts val="200"/>
              </a:spcBef>
            </a:pPr>
            <a:r>
              <a:rPr lang="en-US" sz="1400" dirty="0">
                <a:latin typeface="Georgia"/>
              </a:rPr>
              <a:t>What is dyslexia?</a:t>
            </a:r>
          </a:p>
          <a:p>
            <a:pPr algn="ctr">
              <a:spcBef>
                <a:spcPts val="200"/>
              </a:spcBef>
            </a:pPr>
            <a:endParaRPr lang="en-US" sz="500" dirty="0">
              <a:latin typeface="Georgia" panose="02040502050405020303" pitchFamily="18" charset="0"/>
            </a:endParaRPr>
          </a:p>
          <a:p>
            <a:pPr algn="ctr">
              <a:spcBef>
                <a:spcPts val="200"/>
              </a:spcBef>
            </a:pPr>
            <a:r>
              <a:rPr lang="en-US" sz="1400" dirty="0">
                <a:latin typeface="Georgia"/>
              </a:rPr>
              <a:t>What are the school district’s requirements related to dyslexia?</a:t>
            </a:r>
          </a:p>
          <a:p>
            <a:pPr algn="ctr">
              <a:spcBef>
                <a:spcPts val="200"/>
              </a:spcBef>
            </a:pPr>
            <a:endParaRPr lang="en-US" sz="500" dirty="0">
              <a:latin typeface="Georgia" panose="02040502050405020303" pitchFamily="18" charset="0"/>
            </a:endParaRPr>
          </a:p>
          <a:p>
            <a:pPr algn="ctr">
              <a:spcBef>
                <a:spcPts val="200"/>
              </a:spcBef>
            </a:pPr>
            <a:r>
              <a:rPr lang="en-US" sz="1400" dirty="0">
                <a:latin typeface="Georgia"/>
              </a:rPr>
              <a:t>What are characteristics of dyslexia?</a:t>
            </a:r>
          </a:p>
          <a:p>
            <a:pPr algn="ctr">
              <a:spcBef>
                <a:spcPts val="200"/>
              </a:spcBef>
            </a:pPr>
            <a:endParaRPr lang="en-US" sz="500" dirty="0">
              <a:latin typeface="Georgia" panose="02040502050405020303" pitchFamily="18" charset="0"/>
            </a:endParaRPr>
          </a:p>
          <a:p>
            <a:pPr algn="ctr">
              <a:spcBef>
                <a:spcPts val="200"/>
              </a:spcBef>
            </a:pPr>
            <a:r>
              <a:rPr lang="en-US" sz="1400" dirty="0">
                <a:latin typeface="Georgia"/>
              </a:rPr>
              <a:t>Who can I contact if I have questions or concerns</a:t>
            </a:r>
            <a:r>
              <a:rPr lang="en-US" sz="1400" dirty="0">
                <a:solidFill>
                  <a:srgbClr val="0070C0"/>
                </a:solidFill>
                <a:latin typeface="Georgia"/>
              </a:rPr>
              <a:t>?</a:t>
            </a:r>
          </a:p>
        </p:txBody>
      </p:sp>
      <p:sp>
        <p:nvSpPr>
          <p:cNvPr id="16" name="Rectangle 15">
            <a:extLst>
              <a:ext uri="{FF2B5EF4-FFF2-40B4-BE49-F238E27FC236}">
                <a16:creationId xmlns:a16="http://schemas.microsoft.com/office/drawing/2014/main" id="{04DA0100-6EC6-6946-82B9-76DC2C763D5D}"/>
              </a:ext>
            </a:extLst>
          </p:cNvPr>
          <p:cNvSpPr/>
          <p:nvPr/>
        </p:nvSpPr>
        <p:spPr>
          <a:xfrm>
            <a:off x="3359156" y="36395"/>
            <a:ext cx="3275703" cy="7309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6DA758C1-BD6A-C046-A5B6-481FD38833A0}"/>
              </a:ext>
            </a:extLst>
          </p:cNvPr>
          <p:cNvSpPr txBox="1"/>
          <p:nvPr/>
        </p:nvSpPr>
        <p:spPr>
          <a:xfrm>
            <a:off x="820396" y="1153682"/>
            <a:ext cx="184731" cy="369332"/>
          </a:xfrm>
          <a:prstGeom prst="rect">
            <a:avLst/>
          </a:prstGeom>
          <a:noFill/>
        </p:spPr>
        <p:txBody>
          <a:bodyPr wrap="none" rtlCol="0">
            <a:spAutoFit/>
          </a:bodyPr>
          <a:lstStyle/>
          <a:p>
            <a:endParaRPr lang="en-US" dirty="0"/>
          </a:p>
        </p:txBody>
      </p:sp>
      <p:cxnSp>
        <p:nvCxnSpPr>
          <p:cNvPr id="28" name="Straight Connector 27">
            <a:extLst>
              <a:ext uri="{FF2B5EF4-FFF2-40B4-BE49-F238E27FC236}">
                <a16:creationId xmlns:a16="http://schemas.microsoft.com/office/drawing/2014/main" id="{3A2E9DBE-D613-8747-AE26-281453654E55}"/>
              </a:ext>
            </a:extLst>
          </p:cNvPr>
          <p:cNvCxnSpPr/>
          <p:nvPr/>
        </p:nvCxnSpPr>
        <p:spPr>
          <a:xfrm>
            <a:off x="6974033" y="2732039"/>
            <a:ext cx="271840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E9D35A2-BFDE-3448-BE57-56CA498AB900}"/>
              </a:ext>
            </a:extLst>
          </p:cNvPr>
          <p:cNvSpPr txBox="1"/>
          <p:nvPr/>
        </p:nvSpPr>
        <p:spPr>
          <a:xfrm>
            <a:off x="3392028" y="257522"/>
            <a:ext cx="3242831" cy="8217634"/>
          </a:xfrm>
          <a:prstGeom prst="rect">
            <a:avLst/>
          </a:prstGeom>
          <a:noFill/>
        </p:spPr>
        <p:txBody>
          <a:bodyPr wrap="square" lIns="91440" tIns="45720" rIns="91440" bIns="45720" rtlCol="0" anchor="t">
            <a:spAutoFit/>
          </a:bodyPr>
          <a:lstStyle/>
          <a:p>
            <a:pPr algn="ctr"/>
            <a:r>
              <a:rPr lang="en-US" sz="2000" dirty="0">
                <a:solidFill>
                  <a:srgbClr val="0070C0"/>
                </a:solidFill>
                <a:latin typeface="Georgia"/>
              </a:rPr>
              <a:t>The Gift of Dyslexia</a:t>
            </a:r>
          </a:p>
          <a:p>
            <a:pPr algn="ctr"/>
            <a:endParaRPr lang="en-US" sz="1400" b="1" dirty="0">
              <a:latin typeface="Georgia" panose="02040502050405020303" pitchFamily="18" charset="0"/>
            </a:endParaRPr>
          </a:p>
          <a:p>
            <a:pPr algn="ctr"/>
            <a:r>
              <a:rPr lang="en-US" sz="1400" b="1" dirty="0">
                <a:latin typeface="Georgia" panose="02040502050405020303" pitchFamily="18" charset="0"/>
              </a:rPr>
              <a:t>Common Strengths of Dyslexia</a:t>
            </a:r>
          </a:p>
          <a:p>
            <a:pPr algn="ctr"/>
            <a:endParaRPr lang="en-US" sz="1400" b="1" dirty="0">
              <a:latin typeface="Georgia" panose="02040502050405020303" pitchFamily="18" charset="0"/>
            </a:endParaRPr>
          </a:p>
          <a:p>
            <a:pPr marL="342900" indent="-342900">
              <a:lnSpc>
                <a:spcPct val="150000"/>
              </a:lnSpc>
              <a:buAutoNum type="arabicPeriod"/>
            </a:pPr>
            <a:r>
              <a:rPr lang="en-US" sz="1200" dirty="0">
                <a:latin typeface="Georgia" panose="02040502050405020303" pitchFamily="18" charset="0"/>
              </a:rPr>
              <a:t>Seeing the Bigger Picture</a:t>
            </a:r>
          </a:p>
          <a:p>
            <a:pPr marL="342900" indent="-342900">
              <a:lnSpc>
                <a:spcPct val="150000"/>
              </a:lnSpc>
              <a:buAutoNum type="arabicPeriod"/>
            </a:pPr>
            <a:r>
              <a:rPr lang="en-US" sz="1200" dirty="0">
                <a:latin typeface="Georgia" panose="02040502050405020303" pitchFamily="18" charset="0"/>
              </a:rPr>
              <a:t>Excel at Global Visual Processing</a:t>
            </a:r>
          </a:p>
          <a:p>
            <a:pPr marL="342900" indent="-342900">
              <a:lnSpc>
                <a:spcPct val="150000"/>
              </a:lnSpc>
              <a:buAutoNum type="arabicPeriod"/>
            </a:pPr>
            <a:r>
              <a:rPr lang="en-US" sz="1200" dirty="0">
                <a:latin typeface="Georgia" panose="02040502050405020303" pitchFamily="18" charset="0"/>
              </a:rPr>
              <a:t>Improved Pattern Recognition</a:t>
            </a:r>
          </a:p>
          <a:p>
            <a:pPr marL="342900" indent="-342900">
              <a:lnSpc>
                <a:spcPct val="150000"/>
              </a:lnSpc>
              <a:buAutoNum type="arabicPeriod"/>
            </a:pPr>
            <a:r>
              <a:rPr lang="en-US" sz="1200" dirty="0">
                <a:latin typeface="Georgia" panose="02040502050405020303" pitchFamily="18" charset="0"/>
              </a:rPr>
              <a:t>Good Spatial Knowledge</a:t>
            </a:r>
          </a:p>
          <a:p>
            <a:pPr marL="342900" indent="-342900">
              <a:lnSpc>
                <a:spcPct val="150000"/>
              </a:lnSpc>
              <a:buAutoNum type="arabicPeriod"/>
            </a:pPr>
            <a:r>
              <a:rPr lang="en-US" sz="1200" dirty="0">
                <a:latin typeface="Georgia" panose="02040502050405020303" pitchFamily="18" charset="0"/>
              </a:rPr>
              <a:t>Picture Thinkers</a:t>
            </a:r>
          </a:p>
          <a:p>
            <a:pPr marL="342900" indent="-342900">
              <a:lnSpc>
                <a:spcPct val="150000"/>
              </a:lnSpc>
              <a:buAutoNum type="arabicPeriod"/>
            </a:pPr>
            <a:r>
              <a:rPr lang="en-US" sz="1200" dirty="0">
                <a:latin typeface="Georgia" panose="02040502050405020303" pitchFamily="18" charset="0"/>
              </a:rPr>
              <a:t>Sharper Peripheral Vision</a:t>
            </a:r>
          </a:p>
          <a:p>
            <a:pPr marL="342900" indent="-342900">
              <a:lnSpc>
                <a:spcPct val="150000"/>
              </a:lnSpc>
              <a:buAutoNum type="arabicPeriod"/>
            </a:pPr>
            <a:r>
              <a:rPr lang="en-US" sz="1200" dirty="0">
                <a:latin typeface="Georgia" panose="02040502050405020303" pitchFamily="18" charset="0"/>
              </a:rPr>
              <a:t>Business Entrepreneurs </a:t>
            </a:r>
          </a:p>
          <a:p>
            <a:pPr marL="342900" indent="-342900">
              <a:lnSpc>
                <a:spcPct val="150000"/>
              </a:lnSpc>
              <a:buAutoNum type="arabicPeriod"/>
            </a:pPr>
            <a:r>
              <a:rPr lang="en-US" sz="1200" dirty="0">
                <a:latin typeface="Georgia" panose="02040502050405020303" pitchFamily="18" charset="0"/>
              </a:rPr>
              <a:t>Highly Creative</a:t>
            </a:r>
          </a:p>
          <a:p>
            <a:pPr marL="342900" indent="-342900">
              <a:lnSpc>
                <a:spcPct val="150000"/>
              </a:lnSpc>
              <a:buAutoNum type="arabicPeriod"/>
            </a:pPr>
            <a:r>
              <a:rPr lang="en-US" sz="1200" dirty="0">
                <a:latin typeface="Georgia" panose="02040502050405020303" pitchFamily="18" charset="0"/>
              </a:rPr>
              <a:t>Excellent Problem Solvers </a:t>
            </a:r>
          </a:p>
          <a:p>
            <a:pPr>
              <a:lnSpc>
                <a:spcPct val="150000"/>
              </a:lnSpc>
            </a:pPr>
            <a:endParaRPr lang="en-US" sz="2000" dirty="0">
              <a:latin typeface="Georgia" panose="02040502050405020303" pitchFamily="18" charset="0"/>
            </a:endParaRPr>
          </a:p>
          <a:p>
            <a:pPr algn="ctr">
              <a:lnSpc>
                <a:spcPct val="150000"/>
              </a:lnSpc>
            </a:pPr>
            <a:r>
              <a:rPr lang="en-US" sz="2000" dirty="0">
                <a:solidFill>
                  <a:srgbClr val="0070C0"/>
                </a:solidFill>
                <a:latin typeface="Georgia"/>
              </a:rPr>
              <a:t>Dyslexia Around the World</a:t>
            </a:r>
          </a:p>
          <a:p>
            <a:pPr marL="342900" indent="-342900">
              <a:lnSpc>
                <a:spcPct val="150000"/>
              </a:lnSpc>
              <a:buAutoNum type="arabicPeriod"/>
            </a:pPr>
            <a:endParaRPr lang="en-US" sz="1200" dirty="0">
              <a:latin typeface="Georgia" panose="02040502050405020303" pitchFamily="18" charset="0"/>
            </a:endParaRPr>
          </a:p>
          <a:p>
            <a:pPr algn="ctr"/>
            <a:r>
              <a:rPr lang="en-US" sz="1200" b="1" dirty="0">
                <a:latin typeface="Georgia" panose="02040502050405020303" pitchFamily="18" charset="0"/>
              </a:rPr>
              <a:t>Legendary Film Director</a:t>
            </a:r>
          </a:p>
          <a:p>
            <a:pPr algn="ctr"/>
            <a:r>
              <a:rPr lang="en-US" sz="1200" dirty="0">
                <a:latin typeface="Georgia" panose="02040502050405020303" pitchFamily="18" charset="0"/>
              </a:rPr>
              <a:t>Steven Spielberg</a:t>
            </a:r>
          </a:p>
          <a:p>
            <a:pPr algn="ctr"/>
            <a:endParaRPr lang="en-US" sz="1200" dirty="0">
              <a:latin typeface="Georgia" panose="02040502050405020303" pitchFamily="18" charset="0"/>
            </a:endParaRPr>
          </a:p>
          <a:p>
            <a:pPr algn="ctr"/>
            <a:r>
              <a:rPr lang="en-US" sz="1200" b="1" dirty="0">
                <a:latin typeface="Georgia" panose="02040502050405020303" pitchFamily="18" charset="0"/>
              </a:rPr>
              <a:t>Former NFL Quarterback </a:t>
            </a:r>
          </a:p>
          <a:p>
            <a:pPr algn="ctr"/>
            <a:r>
              <a:rPr lang="en-US" sz="1200" dirty="0">
                <a:latin typeface="Georgia" panose="02040502050405020303" pitchFamily="18" charset="0"/>
              </a:rPr>
              <a:t>Tim Tebow</a:t>
            </a:r>
          </a:p>
          <a:p>
            <a:pPr algn="ctr"/>
            <a:endParaRPr lang="en-US" sz="1200" dirty="0">
              <a:latin typeface="Georgia" panose="02040502050405020303" pitchFamily="18" charset="0"/>
            </a:endParaRPr>
          </a:p>
          <a:p>
            <a:pPr algn="ctr"/>
            <a:r>
              <a:rPr lang="en-US" sz="1200" b="1" dirty="0">
                <a:latin typeface="Georgia" panose="02040502050405020303" pitchFamily="18" charset="0"/>
              </a:rPr>
              <a:t>Influential Physicist</a:t>
            </a:r>
          </a:p>
          <a:p>
            <a:pPr algn="ctr"/>
            <a:r>
              <a:rPr lang="en-US" sz="1200" dirty="0">
                <a:latin typeface="Georgia" panose="02040502050405020303" pitchFamily="18" charset="0"/>
              </a:rPr>
              <a:t>Albert Einstein</a:t>
            </a:r>
          </a:p>
          <a:p>
            <a:pPr algn="ctr"/>
            <a:endParaRPr lang="en-US" sz="1200" dirty="0">
              <a:latin typeface="Georgia" panose="02040502050405020303" pitchFamily="18" charset="0"/>
            </a:endParaRPr>
          </a:p>
          <a:p>
            <a:pPr algn="ctr"/>
            <a:r>
              <a:rPr lang="en-US" sz="1200" b="1" dirty="0">
                <a:latin typeface="Georgia" panose="02040502050405020303" pitchFamily="18" charset="0"/>
              </a:rPr>
              <a:t>American Industrialist</a:t>
            </a:r>
          </a:p>
          <a:p>
            <a:pPr algn="ctr"/>
            <a:r>
              <a:rPr lang="en-US" sz="1200" dirty="0">
                <a:latin typeface="Georgia" panose="02040502050405020303" pitchFamily="18" charset="0"/>
              </a:rPr>
              <a:t>Henry Ford</a:t>
            </a:r>
          </a:p>
          <a:p>
            <a:pPr algn="ctr"/>
            <a:endParaRPr lang="en-US" sz="1200" dirty="0">
              <a:latin typeface="Georgia" panose="02040502050405020303" pitchFamily="18" charset="0"/>
            </a:endParaRPr>
          </a:p>
          <a:p>
            <a:pPr algn="ctr"/>
            <a:r>
              <a:rPr lang="en-US" sz="1200" b="1" dirty="0">
                <a:latin typeface="Georgia" panose="02040502050405020303" pitchFamily="18" charset="0"/>
              </a:rPr>
              <a:t>Famous Musician</a:t>
            </a:r>
          </a:p>
          <a:p>
            <a:pPr algn="ctr"/>
            <a:r>
              <a:rPr lang="en-US" sz="1200" dirty="0">
                <a:latin typeface="Georgia" panose="02040502050405020303" pitchFamily="18" charset="0"/>
              </a:rPr>
              <a:t>John Lennon</a:t>
            </a:r>
          </a:p>
          <a:p>
            <a:pPr marL="342900" indent="-342900">
              <a:lnSpc>
                <a:spcPct val="150000"/>
              </a:lnSpc>
              <a:buAutoNum type="arabicPeriod"/>
            </a:pPr>
            <a:endParaRPr lang="en-US" sz="1200" dirty="0">
              <a:latin typeface="Georgia" panose="02040502050405020303" pitchFamily="18" charset="0"/>
            </a:endParaRPr>
          </a:p>
          <a:p>
            <a:endParaRPr lang="en-US" sz="2000" dirty="0">
              <a:solidFill>
                <a:srgbClr val="FF0000"/>
              </a:solidFill>
              <a:latin typeface="Georgia" panose="02040502050405020303" pitchFamily="18" charset="0"/>
            </a:endParaRPr>
          </a:p>
          <a:p>
            <a:endParaRPr lang="en-US" sz="2000" dirty="0">
              <a:solidFill>
                <a:srgbClr val="FF0000"/>
              </a:solidFill>
              <a:latin typeface="American Typewriter" panose="02090604020004020304" pitchFamily="18" charset="77"/>
            </a:endParaRPr>
          </a:p>
        </p:txBody>
      </p:sp>
      <p:pic>
        <p:nvPicPr>
          <p:cNvPr id="4" name="Picture 3">
            <a:extLst>
              <a:ext uri="{FF2B5EF4-FFF2-40B4-BE49-F238E27FC236}">
                <a16:creationId xmlns:a16="http://schemas.microsoft.com/office/drawing/2014/main" id="{EC64A8AF-77A1-488B-92CC-87E22D1D3C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5142" y="5926757"/>
            <a:ext cx="1000125" cy="1228725"/>
          </a:xfrm>
          <a:prstGeom prst="rect">
            <a:avLst/>
          </a:prstGeom>
        </p:spPr>
      </p:pic>
      <p:cxnSp>
        <p:nvCxnSpPr>
          <p:cNvPr id="12" name="Straight Connector 11">
            <a:extLst>
              <a:ext uri="{FF2B5EF4-FFF2-40B4-BE49-F238E27FC236}">
                <a16:creationId xmlns:a16="http://schemas.microsoft.com/office/drawing/2014/main" id="{CF54C5FD-BA5C-4DBB-AE53-AF5D1F6E5E7F}"/>
              </a:ext>
            </a:extLst>
          </p:cNvPr>
          <p:cNvCxnSpPr/>
          <p:nvPr/>
        </p:nvCxnSpPr>
        <p:spPr>
          <a:xfrm>
            <a:off x="7040708" y="7258621"/>
            <a:ext cx="2718404" cy="0"/>
          </a:xfrm>
          <a:prstGeom prst="line">
            <a:avLst/>
          </a:prstGeom>
          <a:ln w="1143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 Placeholder 117">
            <a:extLst>
              <a:ext uri="{FF2B5EF4-FFF2-40B4-BE49-F238E27FC236}">
                <a16:creationId xmlns:a16="http://schemas.microsoft.com/office/drawing/2014/main" id="{67E07DC5-93B1-4A4A-8474-817E5970E34A}"/>
              </a:ext>
            </a:extLst>
          </p:cNvPr>
          <p:cNvSpPr txBox="1">
            <a:spLocks/>
          </p:cNvSpPr>
          <p:nvPr/>
        </p:nvSpPr>
        <p:spPr>
          <a:xfrm>
            <a:off x="3678446" y="1758895"/>
            <a:ext cx="2888153" cy="5871009"/>
          </a:xfrm>
          <a:prstGeom prst="rect">
            <a:avLst/>
          </a:prstGeom>
        </p:spPr>
        <p:txBody>
          <a:bodyPr vert="horz" lIns="0" tIns="0" rIns="0" bIns="0" rtlCol="0" anchor="t">
            <a:noAutofit/>
          </a:bodyPr>
          <a:lstStyle>
            <a:lvl1pPr marL="182880" indent="-182880" algn="l" defTabSz="1005840" rtl="0" eaLnBrk="1" latinLnBrk="0" hangingPunct="1">
              <a:lnSpc>
                <a:spcPct val="100000"/>
              </a:lnSpc>
              <a:spcBef>
                <a:spcPts val="600"/>
              </a:spcBef>
              <a:spcAft>
                <a:spcPts val="0"/>
              </a:spcAft>
              <a:buFont typeface="Arial" panose="020B0604020202020204" pitchFamily="34" charset="0"/>
              <a:buChar char="•"/>
              <a:defRPr sz="1000" kern="1200">
                <a:solidFill>
                  <a:schemeClr val="tx2"/>
                </a:solidFill>
                <a:latin typeface="+mn-lt"/>
                <a:ea typeface="+mn-ea"/>
                <a:cs typeface="+mn-cs"/>
              </a:defRPr>
            </a:lvl1pPr>
            <a:lvl2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2pPr>
            <a:lvl3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3pPr>
            <a:lvl4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4pPr>
            <a:lvl5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5pPr>
            <a:lvl6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6pPr>
            <a:lvl7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7pPr>
            <a:lvl8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8pPr>
            <a:lvl9pPr marL="182880" indent="-182880" algn="l" defTabSz="1005840" rtl="0" eaLnBrk="1" latinLnBrk="0" hangingPunct="1">
              <a:lnSpc>
                <a:spcPct val="100000"/>
              </a:lnSpc>
              <a:spcBef>
                <a:spcPts val="600"/>
              </a:spcBef>
              <a:spcAft>
                <a:spcPts val="0"/>
              </a:spcAft>
              <a:buFont typeface="Arial" panose="020B0604020202020204" pitchFamily="34" charset="0"/>
              <a:buChar char="•"/>
              <a:defRPr sz="900" kern="1200">
                <a:solidFill>
                  <a:schemeClr val="tx1"/>
                </a:solidFill>
                <a:latin typeface="+mn-lt"/>
                <a:ea typeface="+mn-ea"/>
                <a:cs typeface="+mn-cs"/>
              </a:defRPr>
            </a:lvl9pPr>
          </a:lstStyle>
          <a:p>
            <a:pPr marL="0" indent="0" algn="just">
              <a:spcBef>
                <a:spcPts val="0"/>
              </a:spcBef>
              <a:buNone/>
            </a:pPr>
            <a:r>
              <a:rPr lang="en-US" sz="1200" dirty="0">
                <a:solidFill>
                  <a:schemeClr val="tx1"/>
                </a:solidFill>
                <a:latin typeface="Georgia" panose="02040502050405020303" pitchFamily="18" charset="0"/>
              </a:rPr>
              <a:t>The Karnack ISD Reading by Design Program is a systematic, multisensory set of instructional routines. This program is aligned with research-based practices for developing literacy and is designed for students with basic reading difficulties, such as dyslexia. This intervention follows an intensive, explicit, and cumulative design for remediation of reading and writing skills at all grade levels. </a:t>
            </a:r>
          </a:p>
          <a:p>
            <a:pPr marL="0" indent="0" algn="just">
              <a:buNone/>
            </a:pPr>
            <a:r>
              <a:rPr lang="en-US" sz="1200" dirty="0">
                <a:solidFill>
                  <a:schemeClr val="tx1"/>
                </a:solidFill>
                <a:latin typeface="Georgia" panose="02040502050405020303" pitchFamily="18" charset="0"/>
              </a:rPr>
              <a:t>Reading by Design includes all of the components of instruction and instructional approaches supported through research sited in the The Dyslexia Handbook- Revised 2-18: Procedures Concerning Dyslexia and Related Disorders (pp.40-41).</a:t>
            </a:r>
          </a:p>
          <a:p>
            <a:pPr marL="0" indent="0">
              <a:buNone/>
            </a:pPr>
            <a:endParaRPr lang="en-US" sz="1200" dirty="0">
              <a:solidFill>
                <a:schemeClr val="tx1"/>
              </a:solidFill>
              <a:latin typeface="Georgia" panose="02040502050405020303" pitchFamily="18" charset="0"/>
            </a:endParaRPr>
          </a:p>
          <a:p>
            <a:pPr marL="0" indent="0">
              <a:buNone/>
            </a:pPr>
            <a:endParaRPr lang="en-US" sz="1200" dirty="0">
              <a:solidFill>
                <a:schemeClr val="tx1"/>
              </a:solidFill>
              <a:latin typeface="Georgia" panose="02040502050405020303" pitchFamily="18" charset="0"/>
            </a:endParaRPr>
          </a:p>
          <a:p>
            <a:pPr marL="0" indent="0">
              <a:buNone/>
            </a:pPr>
            <a:r>
              <a:rPr lang="en-US" sz="1200" dirty="0">
                <a:solidFill>
                  <a:schemeClr val="tx1"/>
                </a:solidFill>
                <a:latin typeface="Georgia" panose="02040502050405020303" pitchFamily="18" charset="0"/>
              </a:rPr>
              <a:t>The 2018 Dyslexia Handbook is located at </a:t>
            </a:r>
            <a:r>
              <a:rPr lang="en-US" sz="1200" dirty="0">
                <a:solidFill>
                  <a:schemeClr val="tx1"/>
                </a:solidFill>
                <a:latin typeface="Georgia" panose="02040502050405020303" pitchFamily="18" charset="0"/>
                <a:hlinkClick r:id="rId2"/>
              </a:rPr>
              <a:t>https://tea.texas.gov/sites/default/files/2018-Dyslexia-Handbook_Approved_Accomodated_12_11_2018.pdf</a:t>
            </a:r>
            <a:r>
              <a:rPr lang="en-US" sz="1200" dirty="0">
                <a:solidFill>
                  <a:schemeClr val="tx1"/>
                </a:solidFill>
                <a:latin typeface="Georgia" panose="02040502050405020303" pitchFamily="18" charset="0"/>
              </a:rPr>
              <a:t> </a:t>
            </a:r>
          </a:p>
          <a:p>
            <a:pPr marL="0" indent="0">
              <a:buNone/>
            </a:pPr>
            <a:endParaRPr lang="en-US" sz="1200" dirty="0">
              <a:solidFill>
                <a:schemeClr val="tx1"/>
              </a:solidFill>
              <a:latin typeface="Georgia" panose="02040502050405020303" pitchFamily="18" charset="0"/>
            </a:endParaRPr>
          </a:p>
          <a:p>
            <a:pPr marL="0" indent="0">
              <a:buNone/>
            </a:pPr>
            <a:endParaRPr lang="en-US" sz="1200" dirty="0">
              <a:solidFill>
                <a:schemeClr val="tx1"/>
              </a:solidFill>
              <a:latin typeface="Georgia" panose="02040502050405020303" pitchFamily="18" charset="0"/>
            </a:endParaRPr>
          </a:p>
        </p:txBody>
      </p:sp>
      <p:sp>
        <p:nvSpPr>
          <p:cNvPr id="65" name="Rectangle 64">
            <a:extLst>
              <a:ext uri="{FF2B5EF4-FFF2-40B4-BE49-F238E27FC236}">
                <a16:creationId xmlns:a16="http://schemas.microsoft.com/office/drawing/2014/main" id="{34B0F0F7-9C1F-C741-B3A7-3992081E9B49}"/>
              </a:ext>
            </a:extLst>
          </p:cNvPr>
          <p:cNvSpPr/>
          <p:nvPr/>
        </p:nvSpPr>
        <p:spPr>
          <a:xfrm>
            <a:off x="6942881" y="4770049"/>
            <a:ext cx="2975648" cy="2784110"/>
          </a:xfrm>
          <a:prstGeom prst="rect">
            <a:avLst/>
          </a:prstGeom>
          <a:solidFill>
            <a:schemeClr val="bg1"/>
          </a:solid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latin typeface="Georgia" panose="02040502050405020303" pitchFamily="18" charset="0"/>
            </a:endParaRPr>
          </a:p>
        </p:txBody>
      </p:sp>
      <p:sp>
        <p:nvSpPr>
          <p:cNvPr id="63" name="Rectangle 62">
            <a:extLst>
              <a:ext uri="{FF2B5EF4-FFF2-40B4-BE49-F238E27FC236}">
                <a16:creationId xmlns:a16="http://schemas.microsoft.com/office/drawing/2014/main" id="{E04CF062-F864-034B-86AE-3FE20F259EB8}"/>
              </a:ext>
            </a:extLst>
          </p:cNvPr>
          <p:cNvSpPr/>
          <p:nvPr/>
        </p:nvSpPr>
        <p:spPr>
          <a:xfrm>
            <a:off x="6910046" y="78494"/>
            <a:ext cx="3103042" cy="2567743"/>
          </a:xfrm>
          <a:prstGeom prst="rect">
            <a:avLst/>
          </a:prstGeom>
          <a:solidFill>
            <a:schemeClr val="bg1"/>
          </a:solid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Georgia" panose="02040502050405020303" pitchFamily="18" charset="0"/>
            </a:endParaRPr>
          </a:p>
        </p:txBody>
      </p:sp>
      <p:sp>
        <p:nvSpPr>
          <p:cNvPr id="116" name="Text Placeholder 115"/>
          <p:cNvSpPr>
            <a:spLocks noGrp="1"/>
          </p:cNvSpPr>
          <p:nvPr>
            <p:ph type="body" sz="quarter" idx="20"/>
          </p:nvPr>
        </p:nvSpPr>
        <p:spPr>
          <a:xfrm>
            <a:off x="492203" y="1612477"/>
            <a:ext cx="2328336" cy="275606"/>
          </a:xfrm>
        </p:spPr>
        <p:txBody>
          <a:bodyPr/>
          <a:lstStyle/>
          <a:p>
            <a:pPr algn="ctr"/>
            <a:r>
              <a:rPr lang="en-US" dirty="0">
                <a:solidFill>
                  <a:srgbClr val="0070C0"/>
                </a:solidFill>
                <a:latin typeface="Georgia"/>
              </a:rPr>
              <a:t>What is Dyslexia?</a:t>
            </a:r>
          </a:p>
        </p:txBody>
      </p:sp>
      <p:sp>
        <p:nvSpPr>
          <p:cNvPr id="118" name="Text Placeholder 117"/>
          <p:cNvSpPr>
            <a:spLocks noGrp="1"/>
          </p:cNvSpPr>
          <p:nvPr>
            <p:ph type="body" sz="quarter" idx="31"/>
          </p:nvPr>
        </p:nvSpPr>
        <p:spPr>
          <a:xfrm>
            <a:off x="256519" y="1945902"/>
            <a:ext cx="2958990" cy="5684002"/>
          </a:xfrm>
        </p:spPr>
        <p:txBody>
          <a:bodyPr/>
          <a:lstStyle/>
          <a:p>
            <a:pPr marL="0" lvl="0" indent="0">
              <a:buNone/>
            </a:pPr>
            <a:r>
              <a:rPr lang="en-US" sz="1200" b="1" i="1" dirty="0">
                <a:solidFill>
                  <a:schemeClr val="tx1"/>
                </a:solidFill>
                <a:latin typeface="Georgia" panose="02040502050405020303" pitchFamily="18" charset="0"/>
              </a:rPr>
              <a:t>Texas Education Code 38.003 defines dyslexia and related disorders in the following way: </a:t>
            </a:r>
          </a:p>
          <a:p>
            <a:pPr lvl="0">
              <a:buFont typeface="Wingdings" pitchFamily="2" charset="2"/>
              <a:buChar char="§"/>
            </a:pPr>
            <a:r>
              <a:rPr lang="en-US" sz="1100" dirty="0">
                <a:solidFill>
                  <a:schemeClr val="tx1"/>
                </a:solidFill>
                <a:latin typeface="Georgia" panose="02040502050405020303" pitchFamily="18" charset="0"/>
              </a:rPr>
              <a:t>“Dyslexia” means a disorder of constitutional origin manifested by a difficulty in learning to read, write, or spell, despite conventional instruction, adequate intelligence, and sociocultural opportunity. </a:t>
            </a:r>
          </a:p>
          <a:p>
            <a:pPr marL="0" lvl="0" indent="0">
              <a:buNone/>
            </a:pPr>
            <a:endParaRPr lang="en-US" sz="500" dirty="0">
              <a:solidFill>
                <a:schemeClr val="tx1"/>
              </a:solidFill>
              <a:latin typeface="Georgia" panose="02040502050405020303" pitchFamily="18" charset="0"/>
            </a:endParaRPr>
          </a:p>
          <a:p>
            <a:pPr lvl="0">
              <a:buFont typeface="Wingdings" pitchFamily="2" charset="2"/>
              <a:buChar char="§"/>
            </a:pPr>
            <a:r>
              <a:rPr lang="en-US" sz="1100" dirty="0">
                <a:solidFill>
                  <a:schemeClr val="tx1"/>
                </a:solidFill>
                <a:latin typeface="Georgia" panose="02040502050405020303" pitchFamily="18" charset="0"/>
              </a:rPr>
              <a:t>”Related disorders” include disorders similar to or related to dyslexia, such as developmental auditory imperception, dysphasia, specific development dyslexia, development dysgraphia, and developmental spelling disability. </a:t>
            </a:r>
          </a:p>
          <a:p>
            <a:pPr lvl="0"/>
            <a:endParaRPr lang="en-US" sz="500" dirty="0">
              <a:solidFill>
                <a:schemeClr val="tx1"/>
              </a:solidFill>
              <a:latin typeface="Georgia" panose="02040502050405020303" pitchFamily="18" charset="0"/>
            </a:endParaRPr>
          </a:p>
          <a:p>
            <a:pPr lvl="0"/>
            <a:endParaRPr lang="en-US" sz="500" dirty="0">
              <a:solidFill>
                <a:schemeClr val="tx1"/>
              </a:solidFill>
              <a:latin typeface="Georgia" panose="02040502050405020303" pitchFamily="18" charset="0"/>
            </a:endParaRPr>
          </a:p>
          <a:p>
            <a:pPr lvl="0"/>
            <a:endParaRPr lang="en-US" sz="500" dirty="0">
              <a:solidFill>
                <a:schemeClr val="tx1"/>
              </a:solidFill>
              <a:latin typeface="Georgia" panose="02040502050405020303" pitchFamily="18" charset="0"/>
            </a:endParaRPr>
          </a:p>
          <a:p>
            <a:pPr marL="0" indent="0">
              <a:buNone/>
            </a:pPr>
            <a:r>
              <a:rPr lang="en-US" sz="1200" b="1" i="1" dirty="0">
                <a:solidFill>
                  <a:schemeClr val="tx1"/>
                </a:solidFill>
                <a:latin typeface="Georgia" panose="02040502050405020303" pitchFamily="18" charset="0"/>
              </a:rPr>
              <a:t>The International Dyslexia Association defines dyslexia in the following way: </a:t>
            </a:r>
          </a:p>
          <a:p>
            <a:pPr>
              <a:buFont typeface="Wingdings" pitchFamily="2" charset="2"/>
              <a:buChar char="§"/>
            </a:pPr>
            <a:r>
              <a:rPr lang="en-US" sz="1100" dirty="0">
                <a:solidFill>
                  <a:schemeClr val="tx1"/>
                </a:solidFill>
                <a:latin typeface="Georgia" panose="02040502050405020303" pitchFamily="18" charset="0"/>
              </a:rPr>
              <a:t>Dyslexia is a specific learning disability that is neurobiological in origin. It is characterized by difficulties with accurate and/ or fluent word recognition and by poor spelling and decoding abilities.</a:t>
            </a:r>
          </a:p>
        </p:txBody>
      </p:sp>
      <p:sp>
        <p:nvSpPr>
          <p:cNvPr id="121" name="Text Placeholder 120"/>
          <p:cNvSpPr>
            <a:spLocks noGrp="1"/>
          </p:cNvSpPr>
          <p:nvPr>
            <p:ph type="body" sz="quarter" idx="38"/>
          </p:nvPr>
        </p:nvSpPr>
        <p:spPr>
          <a:xfrm>
            <a:off x="3329011" y="315626"/>
            <a:ext cx="3400378" cy="762624"/>
          </a:xfrm>
          <a:ln>
            <a:noFill/>
          </a:ln>
        </p:spPr>
        <p:txBody>
          <a:bodyPr/>
          <a:lstStyle/>
          <a:p>
            <a:pPr algn="ctr">
              <a:lnSpc>
                <a:spcPct val="100000"/>
              </a:lnSpc>
              <a:spcBef>
                <a:spcPts val="0"/>
              </a:spcBef>
            </a:pPr>
            <a:r>
              <a:rPr lang="en-US" dirty="0">
                <a:solidFill>
                  <a:srgbClr val="0070C0"/>
                </a:solidFill>
                <a:latin typeface="Georgia"/>
              </a:rPr>
              <a:t>Karnack ISD </a:t>
            </a:r>
            <a:endParaRPr lang="en-US" dirty="0">
              <a:solidFill>
                <a:srgbClr val="0070C0"/>
              </a:solidFill>
              <a:latin typeface="Georgia" panose="02040502050405020303" pitchFamily="18" charset="0"/>
            </a:endParaRPr>
          </a:p>
          <a:p>
            <a:pPr algn="ctr">
              <a:lnSpc>
                <a:spcPct val="100000"/>
              </a:lnSpc>
              <a:spcBef>
                <a:spcPts val="0"/>
              </a:spcBef>
            </a:pPr>
            <a:r>
              <a:rPr lang="en-US" dirty="0">
                <a:solidFill>
                  <a:srgbClr val="0070C0"/>
                </a:solidFill>
                <a:latin typeface="Georgia"/>
              </a:rPr>
              <a:t>Dyslexia Instruction</a:t>
            </a:r>
          </a:p>
        </p:txBody>
      </p:sp>
      <p:sp>
        <p:nvSpPr>
          <p:cNvPr id="219" name="Text Placeholder 218"/>
          <p:cNvSpPr>
            <a:spLocks noGrp="1"/>
          </p:cNvSpPr>
          <p:nvPr>
            <p:ph type="body" sz="quarter" idx="49"/>
          </p:nvPr>
        </p:nvSpPr>
        <p:spPr>
          <a:xfrm>
            <a:off x="7207076" y="4975302"/>
            <a:ext cx="2226946" cy="363128"/>
          </a:xfrm>
        </p:spPr>
        <p:txBody>
          <a:bodyPr/>
          <a:lstStyle/>
          <a:p>
            <a:pPr algn="ctr"/>
            <a:r>
              <a:rPr lang="en-US" dirty="0">
                <a:solidFill>
                  <a:srgbClr val="0070C0"/>
                </a:solidFill>
                <a:latin typeface="Georgia" panose="02040502050405020303" pitchFamily="18" charset="0"/>
              </a:rPr>
              <a:t>Parent Resources</a:t>
            </a:r>
          </a:p>
        </p:txBody>
      </p:sp>
      <p:sp>
        <p:nvSpPr>
          <p:cNvPr id="220" name="Text Placeholder 219"/>
          <p:cNvSpPr>
            <a:spLocks noGrp="1"/>
          </p:cNvSpPr>
          <p:nvPr>
            <p:ph type="body" sz="quarter" idx="50"/>
          </p:nvPr>
        </p:nvSpPr>
        <p:spPr>
          <a:xfrm>
            <a:off x="7022954" y="5616721"/>
            <a:ext cx="2942896" cy="1768101"/>
          </a:xfrm>
        </p:spPr>
        <p:txBody>
          <a:bodyPr/>
          <a:lstStyle/>
          <a:p>
            <a:pPr algn="ctr"/>
            <a:r>
              <a:rPr lang="en-US" sz="1000" b="1" dirty="0">
                <a:solidFill>
                  <a:schemeClr val="tx1"/>
                </a:solidFill>
                <a:latin typeface="Georgia" panose="02040502050405020303" pitchFamily="18" charset="0"/>
              </a:rPr>
              <a:t>Bookshare </a:t>
            </a:r>
          </a:p>
          <a:p>
            <a:pPr algn="ctr"/>
            <a:r>
              <a:rPr lang="en-US" sz="1000" dirty="0">
                <a:solidFill>
                  <a:schemeClr val="tx1"/>
                </a:solidFill>
                <a:latin typeface="Georgia" panose="02040502050405020303" pitchFamily="18" charset="0"/>
                <a:hlinkClick r:id="rId3"/>
              </a:rPr>
              <a:t>https://www.bookshare.org/cms/</a:t>
            </a:r>
            <a:endParaRPr lang="en-US" sz="1000" dirty="0">
              <a:solidFill>
                <a:schemeClr val="tx1"/>
              </a:solidFill>
              <a:latin typeface="Georgia" panose="02040502050405020303" pitchFamily="18" charset="0"/>
            </a:endParaRPr>
          </a:p>
          <a:p>
            <a:pPr algn="ctr"/>
            <a:endParaRPr lang="en-US" sz="1000" dirty="0">
              <a:solidFill>
                <a:schemeClr val="tx1"/>
              </a:solidFill>
              <a:latin typeface="Georgia" panose="02040502050405020303" pitchFamily="18" charset="0"/>
            </a:endParaRPr>
          </a:p>
          <a:p>
            <a:pPr algn="ctr"/>
            <a:r>
              <a:rPr lang="en-US" sz="1000" b="1" dirty="0">
                <a:solidFill>
                  <a:schemeClr val="tx1"/>
                </a:solidFill>
                <a:latin typeface="Georgia" panose="02040502050405020303" pitchFamily="18" charset="0"/>
              </a:rPr>
              <a:t>Learning Ally – Audio Books</a:t>
            </a:r>
          </a:p>
          <a:p>
            <a:pPr algn="ctr"/>
            <a:r>
              <a:rPr lang="en-US" sz="1000" dirty="0">
                <a:solidFill>
                  <a:schemeClr val="tx1"/>
                </a:solidFill>
                <a:latin typeface="Georgia" panose="02040502050405020303" pitchFamily="18" charset="0"/>
                <a:hlinkClick r:id="rId4"/>
              </a:rPr>
              <a:t>https://learningally.org/</a:t>
            </a:r>
            <a:endParaRPr lang="en-US" sz="1000" dirty="0">
              <a:solidFill>
                <a:schemeClr val="tx1"/>
              </a:solidFill>
              <a:latin typeface="Georgia" panose="02040502050405020303" pitchFamily="18" charset="0"/>
            </a:endParaRPr>
          </a:p>
          <a:p>
            <a:pPr algn="ctr"/>
            <a:endParaRPr lang="en-US" sz="1000" dirty="0">
              <a:solidFill>
                <a:schemeClr val="tx1"/>
              </a:solidFill>
              <a:latin typeface="Georgia" panose="02040502050405020303" pitchFamily="18" charset="0"/>
            </a:endParaRPr>
          </a:p>
          <a:p>
            <a:pPr algn="ctr"/>
            <a:r>
              <a:rPr lang="en-US" sz="1000" b="1" dirty="0">
                <a:solidFill>
                  <a:schemeClr val="tx1"/>
                </a:solidFill>
                <a:latin typeface="Georgia" panose="02040502050405020303" pitchFamily="18" charset="0"/>
              </a:rPr>
              <a:t>International Dyslexia Association </a:t>
            </a:r>
            <a:r>
              <a:rPr lang="en-US" sz="1000" dirty="0">
                <a:solidFill>
                  <a:schemeClr val="tx1"/>
                </a:solidFill>
                <a:latin typeface="Georgia" panose="02040502050405020303" pitchFamily="18" charset="0"/>
              </a:rPr>
              <a:t>http://www.interdys.org</a:t>
            </a:r>
          </a:p>
          <a:p>
            <a:pPr algn="ctr"/>
            <a:endParaRPr lang="en-US" sz="1000" dirty="0">
              <a:solidFill>
                <a:schemeClr val="tx1"/>
              </a:solidFill>
              <a:latin typeface="Georgia" panose="02040502050405020303" pitchFamily="18" charset="0"/>
            </a:endParaRPr>
          </a:p>
          <a:p>
            <a:pPr algn="ctr"/>
            <a:r>
              <a:rPr lang="en-US" sz="1000" b="1" dirty="0">
                <a:solidFill>
                  <a:schemeClr val="tx1"/>
                </a:solidFill>
                <a:latin typeface="Georgia" panose="02040502050405020303" pitchFamily="18" charset="0"/>
              </a:rPr>
              <a:t>Texas State Library Audio Books</a:t>
            </a:r>
          </a:p>
          <a:p>
            <a:pPr algn="ctr"/>
            <a:r>
              <a:rPr lang="en-US" sz="1000" dirty="0">
                <a:solidFill>
                  <a:schemeClr val="tx1"/>
                </a:solidFill>
                <a:latin typeface="Georgia" panose="02040502050405020303" pitchFamily="18" charset="0"/>
              </a:rPr>
              <a:t>https://www.tsl.texas.gov/tbp/index.html</a:t>
            </a:r>
          </a:p>
        </p:txBody>
      </p:sp>
      <p:sp>
        <p:nvSpPr>
          <p:cNvPr id="64" name="Text Placeholder 218">
            <a:extLst>
              <a:ext uri="{FF2B5EF4-FFF2-40B4-BE49-F238E27FC236}">
                <a16:creationId xmlns:a16="http://schemas.microsoft.com/office/drawing/2014/main" id="{36FF5BE7-A6EE-C940-846A-39A645CC77B5}"/>
              </a:ext>
            </a:extLst>
          </p:cNvPr>
          <p:cNvSpPr txBox="1">
            <a:spLocks/>
          </p:cNvSpPr>
          <p:nvPr/>
        </p:nvSpPr>
        <p:spPr>
          <a:xfrm>
            <a:off x="6778118" y="2190121"/>
            <a:ext cx="3366897" cy="212054"/>
          </a:xfrm>
          <a:prstGeom prst="rect">
            <a:avLst/>
          </a:prstGeom>
        </p:spPr>
        <p:txBody>
          <a:bodyPr vert="horz" lIns="0" tIns="0" rIns="0" bIns="0" rtlCol="0" anchor="b">
            <a:noAutofit/>
          </a:bodyPr>
          <a:lstStyle>
            <a:lvl1pPr marL="0" indent="0" algn="l" defTabSz="1005840" rtl="0" eaLnBrk="1" latinLnBrk="0" hangingPunct="1">
              <a:lnSpc>
                <a:spcPct val="114000"/>
              </a:lnSpc>
              <a:spcBef>
                <a:spcPts val="800"/>
              </a:spcBef>
              <a:buFont typeface="Arial" panose="020B0604020202020204" pitchFamily="34" charset="0"/>
              <a:buNone/>
              <a:defRPr sz="2000" kern="1200">
                <a:solidFill>
                  <a:schemeClr val="bg1"/>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r>
              <a:rPr lang="en-US" dirty="0">
                <a:solidFill>
                  <a:srgbClr val="0070C0"/>
                </a:solidFill>
                <a:latin typeface="Georgia"/>
              </a:rPr>
              <a:t>Karnack ISD </a:t>
            </a:r>
            <a:endParaRPr lang="en-US" dirty="0">
              <a:solidFill>
                <a:srgbClr val="0070C0"/>
              </a:solidFill>
              <a:latin typeface="Georgia" panose="02040502050405020303" pitchFamily="18" charset="0"/>
            </a:endParaRPr>
          </a:p>
          <a:p>
            <a:pPr algn="ctr"/>
            <a:r>
              <a:rPr lang="en-US" dirty="0">
                <a:solidFill>
                  <a:srgbClr val="0070C0"/>
                </a:solidFill>
                <a:latin typeface="Georgia"/>
              </a:rPr>
              <a:t>Contact</a:t>
            </a:r>
          </a:p>
          <a:p>
            <a:pPr algn="ctr"/>
            <a:r>
              <a:rPr lang="en-US" dirty="0">
                <a:solidFill>
                  <a:srgbClr val="0070C0"/>
                </a:solidFill>
                <a:latin typeface="Georgia"/>
              </a:rPr>
              <a:t>504 Coordinator, </a:t>
            </a:r>
          </a:p>
          <a:p>
            <a:pPr algn="ctr"/>
            <a:r>
              <a:rPr lang="en-US" dirty="0">
                <a:solidFill>
                  <a:srgbClr val="0070C0"/>
                </a:solidFill>
                <a:latin typeface="Georgia"/>
              </a:rPr>
              <a:t>Vickie Jackson</a:t>
            </a:r>
          </a:p>
          <a:p>
            <a:pPr algn="ctr"/>
            <a:r>
              <a:rPr lang="en-US" dirty="0">
                <a:solidFill>
                  <a:srgbClr val="0070C0"/>
                </a:solidFill>
                <a:latin typeface="Georgia"/>
              </a:rPr>
              <a:t>at 903-679-3111</a:t>
            </a:r>
          </a:p>
        </p:txBody>
      </p:sp>
      <p:pic>
        <p:nvPicPr>
          <p:cNvPr id="4" name="Picture 3" descr="Text&#10;&#10;Description automatically generated">
            <a:extLst>
              <a:ext uri="{FF2B5EF4-FFF2-40B4-BE49-F238E27FC236}">
                <a16:creationId xmlns:a16="http://schemas.microsoft.com/office/drawing/2014/main" id="{4AE0E34A-A6FC-4920-8C9E-0ED4708859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4097" y="473008"/>
            <a:ext cx="1466553" cy="842277"/>
          </a:xfrm>
          <a:prstGeom prst="rect">
            <a:avLst/>
          </a:prstGeom>
        </p:spPr>
      </p:pic>
      <p:pic>
        <p:nvPicPr>
          <p:cNvPr id="6" name="Picture 5" descr="A close-up of some food&#10;&#10;Description automatically generated with low confidence">
            <a:extLst>
              <a:ext uri="{FF2B5EF4-FFF2-40B4-BE49-F238E27FC236}">
                <a16:creationId xmlns:a16="http://schemas.microsoft.com/office/drawing/2014/main" id="{73F2F4A8-4C56-4036-BD5D-060D50F4CD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11178" y="3055363"/>
            <a:ext cx="1674587" cy="1456891"/>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1811</TotalTime>
  <Words>931</Words>
  <Application>Microsoft Office PowerPoint</Application>
  <PresentationFormat>Custom</PresentationFormat>
  <Paragraphs>114</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American Typewriter</vt:lpstr>
      <vt:lpstr>Arial</vt:lpstr>
      <vt:lpstr>Georgia</vt:lpstr>
      <vt:lpstr>Times New Roman</vt:lpstr>
      <vt:lpstr>Wingdings</vt:lpstr>
      <vt:lpstr>Red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Vickie Jackson</dc:creator>
  <cp:lastModifiedBy>Nicole Turner</cp:lastModifiedBy>
  <cp:revision>78</cp:revision>
  <cp:lastPrinted>2021-09-24T11:50:34Z</cp:lastPrinted>
  <dcterms:created xsi:type="dcterms:W3CDTF">2014-05-09T17:43:57Z</dcterms:created>
  <dcterms:modified xsi:type="dcterms:W3CDTF">2021-09-24T19:44:06Z</dcterms:modified>
</cp:coreProperties>
</file>